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63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48002-315D-49B1-B10F-137139C4BF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54896" y="1122363"/>
            <a:ext cx="7276733" cy="3381398"/>
          </a:xfrm>
        </p:spPr>
        <p:txBody>
          <a:bodyPr anchor="b">
            <a:normAutofit/>
          </a:bodyPr>
          <a:lstStyle>
            <a:lvl1pPr algn="l">
              <a:defRPr sz="4800" cap="none" spc="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04535E0-4D9C-4DCA-8569-64503C5DC1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4894" y="4612942"/>
            <a:ext cx="7276733" cy="1181683"/>
          </a:xfrm>
        </p:spPr>
        <p:txBody>
          <a:bodyPr>
            <a:normAutofit/>
          </a:bodyPr>
          <a:lstStyle>
            <a:lvl1pPr marL="0" indent="0" algn="l">
              <a:buNone/>
              <a:defRPr sz="1800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283B68-70CF-4A98-948C-6EA4BD68D2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t>1/23/2022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EC2EF9-7F83-4AD3-B3F6-B9D4618D6E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1B751B-3464-41CD-B728-A72BB191E2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4197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3B5731-248B-49C2-93DE-8A3260C9FB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D4D5C5-3D5A-4F3D-8A08-7053DACF1F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9E5372-3FC6-4227-B2DD-6CB24E6517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t>1/23/2022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C1B1B1-B637-4E46-B64C-F082B54C2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5567AD-4B78-41F6-B814-726D4BD4CE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4159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8674D5E-67E6-4C23-B80A-0C66B53315E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876299"/>
            <a:ext cx="2628900" cy="5181601"/>
          </a:xfrm>
        </p:spPr>
        <p:txBody>
          <a:bodyPr vert="eaVert"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2FEFF2A-08E8-447D-85C7-7D5A9C422C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876299"/>
            <a:ext cx="7734300" cy="5181601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40030D-E580-4B0C-B5A8-2C8A094D9D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t>1/23/2022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2DCAEB-1B6E-492E-918E-47179AF48A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AE4A38-A745-436E-9E33-63B9F81C0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8262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BFD42-94A9-4345-AF38-7D562B502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64C458-A63B-4032-B4EC-732DAC188C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A855B5-7F2F-408B-800D-92CB34B992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t>1/23/2022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203412-EA6B-43CA-8B3A-F502587CBB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46E9EE-F895-4ECE-B4B2-586D65ED84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5456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A8193F-AFAD-4A9A-B0EF-530DFB19D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49" y="876299"/>
            <a:ext cx="7876722" cy="371316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D1BBE4-9FC1-4F89-B120-1C49D816FD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746170"/>
            <a:ext cx="6781301" cy="1048455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530A6B-E3FD-4920-8128-C263CA1D65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t>1/23/2022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166B85-0649-47DB-AD69-458D8F6009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B25931-A293-42E9-BDF5-B2AE121D73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5306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5262B-ECD6-47BB-A6F1-92A6033E9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8B8779-51E9-44D1-9F7B-28F3C6D3C44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48474" y="2080517"/>
            <a:ext cx="4970124" cy="397738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9E8BFB-5295-4C5E-9CB1-E276E9D0E5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10899" y="2080517"/>
            <a:ext cx="4970124" cy="39773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5E22BF-1819-4301-B699-EF5A2F4D9B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t>1/23/2022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00A2DF-39DE-49C3-A213-3E8423C7A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55D3A8-238B-4A68-A9F9-672D2F060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5143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7D468-D010-4225-B024-DCEF543BCE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571955"/>
            <a:ext cx="10441236" cy="139835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3D60A0-FCAB-425A-9ECD-94CDE4F472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4926" y="1983242"/>
            <a:ext cx="5007110" cy="814387"/>
          </a:xfrm>
        </p:spPr>
        <p:txBody>
          <a:bodyPr anchor="b">
            <a:normAutofit/>
          </a:bodyPr>
          <a:lstStyle>
            <a:lvl1pPr marL="0" indent="0">
              <a:lnSpc>
                <a:spcPct val="110000"/>
              </a:lnSpc>
              <a:buNone/>
              <a:defRPr sz="2000" b="0" cap="all" spc="14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6F986B-07CB-4FB0-9419-2AAB318B8A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0063" y="2813959"/>
            <a:ext cx="5007110" cy="324394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A9D784-7968-4E8B-B704-E42EE8F187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49255" y="1983242"/>
            <a:ext cx="5031769" cy="814387"/>
          </a:xfrm>
        </p:spPr>
        <p:txBody>
          <a:bodyPr anchor="b">
            <a:normAutofit/>
          </a:bodyPr>
          <a:lstStyle>
            <a:lvl1pPr marL="0" indent="0">
              <a:lnSpc>
                <a:spcPct val="110000"/>
              </a:lnSpc>
              <a:buNone/>
              <a:defRPr sz="2000" b="0" cap="all" spc="14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D45754F-08D1-4593-988F-95F0ED1A01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49255" y="2813959"/>
            <a:ext cx="5031769" cy="324394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FED2E61-83B4-4C8F-BBFE-D95920342A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t>1/23/2022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E80C136-A664-4013-8073-B0C6BDEF8C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6AE9547-8EE7-461B-9E99-484B11E91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5122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02E667-0EFA-4EE6-8E4D-20805309A8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759" y="895440"/>
            <a:ext cx="10138451" cy="1832349"/>
          </a:xfrm>
        </p:spPr>
        <p:txBody>
          <a:bodyPr anchor="t"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EE4825-BB8C-4567-B407-B4452409D7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t>1/23/2022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838892-25DB-4A4E-9D43-6058C45C53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C3DDDA-48EF-4B42-9980-4762AF5094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171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EFA7D9-6801-4DD0-8D7D-505212F466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t>1/23/2022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E6FA3EA-1519-4178-AC3A-231A5BAA79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423DBE-6FD6-4D60-8336-7843B4BD3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8739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52D9AE-CA1A-4751-9B33-0AC09CE629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996948"/>
            <a:ext cx="3046410" cy="1479551"/>
          </a:xfrm>
        </p:spPr>
        <p:txBody>
          <a:bodyPr anchor="t">
            <a:normAutofit/>
          </a:bodyPr>
          <a:lstStyle>
            <a:lvl1pPr>
              <a:lnSpc>
                <a:spcPct val="110000"/>
              </a:lnSpc>
              <a:defRPr sz="2400" cap="all" spc="4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DF9941-76E5-42B5-8464-C1A7010D94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60796" y="876300"/>
            <a:ext cx="5758235" cy="5181599"/>
          </a:xfrm>
        </p:spPr>
        <p:txBody>
          <a:bodyPr>
            <a:normAutofit/>
          </a:bodyPr>
          <a:lstStyle>
            <a:lvl1pPr>
              <a:defRPr sz="3600"/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4785D8-F112-415F-9AB4-5F2AC060D1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666144"/>
            <a:ext cx="3046409" cy="319490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70A0B3-4E9C-4FAC-B1D1-2673F7B5A1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t>1/23/2022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AA370A-33F5-48A6-962A-47C0F15D4C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8AD606-A37D-4697-AA7A-EAE4F101A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44E0B5E-1030-4A34-AB09-05ACB45CE993}"/>
              </a:ext>
            </a:extLst>
          </p:cNvPr>
          <p:cNvCxnSpPr>
            <a:cxnSpLocks/>
          </p:cNvCxnSpPr>
          <p:nvPr/>
        </p:nvCxnSpPr>
        <p:spPr>
          <a:xfrm>
            <a:off x="4610100" y="898989"/>
            <a:ext cx="0" cy="513879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01086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21D4C-0A93-40A6-9645-5EF7DE6C59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989314"/>
            <a:ext cx="3046409" cy="1487185"/>
          </a:xfrm>
        </p:spPr>
        <p:txBody>
          <a:bodyPr anchor="t">
            <a:normAutofit/>
          </a:bodyPr>
          <a:lstStyle>
            <a:lvl1pPr>
              <a:lnSpc>
                <a:spcPct val="110000"/>
              </a:lnSpc>
              <a:defRPr sz="2400" cap="all" spc="3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22F9455-852F-4604-87D4-801E8D5DB5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34004" y="876300"/>
            <a:ext cx="5943596" cy="518159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842061-B161-4973-9EE4-76D0B73FC1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666143"/>
            <a:ext cx="3046409" cy="319490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DCE2E0-050A-4BC2-91DF-7A00811D28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t>1/23/2022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0AB003-B443-4B96-9DD9-4284E7E1ED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179DBA-16C0-4FFB-B367-B96169B4B0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‹#›</a:t>
            </a:fld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9F2BD78-1D6B-4742-9726-75646D91F4AC}"/>
              </a:ext>
            </a:extLst>
          </p:cNvPr>
          <p:cNvCxnSpPr>
            <a:cxnSpLocks/>
          </p:cNvCxnSpPr>
          <p:nvPr/>
        </p:nvCxnSpPr>
        <p:spPr>
          <a:xfrm>
            <a:off x="4610100" y="898989"/>
            <a:ext cx="0" cy="513879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8420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B98CBCD-166B-4F97-A6DF-DAA3BF2B2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760" y="876302"/>
            <a:ext cx="10427840" cy="108605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64D6D9-636D-450B-839A-22AE0CED23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9758" y="2065984"/>
            <a:ext cx="10427841" cy="39032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E6CAEC-1EE5-4B71-9646-5C378EEBEFE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82838" y="6356350"/>
            <a:ext cx="33613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2"/>
                </a:solidFill>
              </a:defRPr>
            </a:lvl1pPr>
          </a:lstStyle>
          <a:p>
            <a:fld id="{326951E3-958F-4611-B170-D081BA0250F9}" type="datetimeFigureOut">
              <a:rPr lang="en-US" smtClean="0"/>
              <a:pPr/>
              <a:t>1/23/2022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570EF8-70B2-4AFC-8388-691A146AA7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58748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none" spc="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F07DC7-D05C-4038-B51A-F00B7B9C99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20400" y="6356350"/>
            <a:ext cx="61766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i="1">
                <a:solidFill>
                  <a:schemeClr val="tx2"/>
                </a:solidFill>
              </a:defRPr>
            </a:lvl1pPr>
          </a:lstStyle>
          <a:p>
            <a:fld id="{57871EFB-7B9E-4E86-A89E-697E8EBB06F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EAD4CCDA-06BF-4D2A-B44F-195AEC0B5B22}"/>
              </a:ext>
            </a:extLst>
          </p:cNvPr>
          <p:cNvCxnSpPr>
            <a:cxnSpLocks/>
          </p:cNvCxnSpPr>
          <p:nvPr/>
        </p:nvCxnSpPr>
        <p:spPr>
          <a:xfrm>
            <a:off x="952498" y="6252722"/>
            <a:ext cx="10325101" cy="0"/>
          </a:xfrm>
          <a:prstGeom prst="line">
            <a:avLst/>
          </a:prstGeom>
          <a:ln w="1079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867042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70000"/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274320" indent="0" algn="l" defTabSz="914400" rtl="0" eaLnBrk="1" latinLnBrk="0" hangingPunct="1">
        <a:lnSpc>
          <a:spcPct val="120000"/>
        </a:lnSpc>
        <a:spcBef>
          <a:spcPts val="500"/>
        </a:spcBef>
        <a:buSzPct val="70000"/>
        <a:buFontTx/>
        <a:buNone/>
        <a:defRPr sz="1800" i="1" kern="1200">
          <a:solidFill>
            <a:schemeClr val="tx2"/>
          </a:solidFill>
          <a:latin typeface="+mn-lt"/>
          <a:ea typeface="+mn-ea"/>
          <a:cs typeface="+mn-cs"/>
        </a:defRPr>
      </a:lvl2pPr>
      <a:lvl3pPr marL="502920" indent="-228600" algn="l" defTabSz="914400" rtl="0" eaLnBrk="1" latinLnBrk="0" hangingPunct="1">
        <a:lnSpc>
          <a:spcPct val="120000"/>
        </a:lnSpc>
        <a:spcBef>
          <a:spcPts val="500"/>
        </a:spcBef>
        <a:buSzPct val="70000"/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548640" indent="0" algn="l" defTabSz="914400" rtl="0" eaLnBrk="1" latinLnBrk="0" hangingPunct="1">
        <a:lnSpc>
          <a:spcPct val="120000"/>
        </a:lnSpc>
        <a:spcBef>
          <a:spcPts val="500"/>
        </a:spcBef>
        <a:buSzPct val="70000"/>
        <a:buFont typeface="Arial" panose="020B0604020202020204" pitchFamily="34" charset="0"/>
        <a:buNone/>
        <a:defRPr sz="1600" i="1" kern="1200">
          <a:solidFill>
            <a:schemeClr val="tx2"/>
          </a:solidFill>
          <a:latin typeface="+mn-lt"/>
          <a:ea typeface="+mn-ea"/>
          <a:cs typeface="+mn-cs"/>
        </a:defRPr>
      </a:lvl4pPr>
      <a:lvl5pPr marL="822960" indent="-228600" algn="l" defTabSz="914400" rtl="0" eaLnBrk="1" latinLnBrk="0" hangingPunct="1">
        <a:lnSpc>
          <a:spcPct val="120000"/>
        </a:lnSpc>
        <a:spcBef>
          <a:spcPts val="500"/>
        </a:spcBef>
        <a:buSzPct val="70000"/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F4F1B1F-38C9-4BA3-8793-E2B6FC978C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ideo 3">
            <a:extLst>
              <a:ext uri="{FF2B5EF4-FFF2-40B4-BE49-F238E27FC236}">
                <a16:creationId xmlns:a16="http://schemas.microsoft.com/office/drawing/2014/main" id="{80FC33CF-7929-4FA0-A0E8-888B07DD8CC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-1" b="-1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40A82C2B-B640-4B39-A4B8-3189B458AC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78992" y="859953"/>
            <a:ext cx="4379010" cy="5197947"/>
          </a:xfrm>
          <a:custGeom>
            <a:avLst/>
            <a:gdLst>
              <a:gd name="connsiteX0" fmla="*/ 2209538 w 4419600"/>
              <a:gd name="connsiteY0" fmla="*/ 0 h 5246128"/>
              <a:gd name="connsiteX1" fmla="*/ 2210062 w 4419600"/>
              <a:gd name="connsiteY1" fmla="*/ 0 h 5246128"/>
              <a:gd name="connsiteX2" fmla="*/ 4419600 w 4419600"/>
              <a:gd name="connsiteY2" fmla="*/ 2209541 h 5246128"/>
              <a:gd name="connsiteX3" fmla="*/ 4419600 w 4419600"/>
              <a:gd name="connsiteY3" fmla="*/ 2480538 h 5246128"/>
              <a:gd name="connsiteX4" fmla="*/ 4419600 w 4419600"/>
              <a:gd name="connsiteY4" fmla="*/ 4975131 h 5246128"/>
              <a:gd name="connsiteX5" fmla="*/ 4419600 w 4419600"/>
              <a:gd name="connsiteY5" fmla="*/ 5246128 h 5246128"/>
              <a:gd name="connsiteX6" fmla="*/ 0 w 4419600"/>
              <a:gd name="connsiteY6" fmla="*/ 5246128 h 5246128"/>
              <a:gd name="connsiteX7" fmla="*/ 0 w 4419600"/>
              <a:gd name="connsiteY7" fmla="*/ 4975131 h 5246128"/>
              <a:gd name="connsiteX8" fmla="*/ 0 w 4419600"/>
              <a:gd name="connsiteY8" fmla="*/ 2480538 h 5246128"/>
              <a:gd name="connsiteX9" fmla="*/ 0 w 4419600"/>
              <a:gd name="connsiteY9" fmla="*/ 2209541 h 5246128"/>
              <a:gd name="connsiteX10" fmla="*/ 2209538 w 4419600"/>
              <a:gd name="connsiteY10" fmla="*/ 0 h 5246128"/>
              <a:gd name="connsiteX0" fmla="*/ 2209538 w 4419600"/>
              <a:gd name="connsiteY0" fmla="*/ 0 h 5246128"/>
              <a:gd name="connsiteX1" fmla="*/ 2210062 w 4419600"/>
              <a:gd name="connsiteY1" fmla="*/ 0 h 5246128"/>
              <a:gd name="connsiteX2" fmla="*/ 4419600 w 4419600"/>
              <a:gd name="connsiteY2" fmla="*/ 2209541 h 5246128"/>
              <a:gd name="connsiteX3" fmla="*/ 4419600 w 4419600"/>
              <a:gd name="connsiteY3" fmla="*/ 4975131 h 5246128"/>
              <a:gd name="connsiteX4" fmla="*/ 4419600 w 4419600"/>
              <a:gd name="connsiteY4" fmla="*/ 5246128 h 5246128"/>
              <a:gd name="connsiteX5" fmla="*/ 0 w 4419600"/>
              <a:gd name="connsiteY5" fmla="*/ 5246128 h 5246128"/>
              <a:gd name="connsiteX6" fmla="*/ 0 w 4419600"/>
              <a:gd name="connsiteY6" fmla="*/ 4975131 h 5246128"/>
              <a:gd name="connsiteX7" fmla="*/ 0 w 4419600"/>
              <a:gd name="connsiteY7" fmla="*/ 2480538 h 5246128"/>
              <a:gd name="connsiteX8" fmla="*/ 0 w 4419600"/>
              <a:gd name="connsiteY8" fmla="*/ 2209541 h 5246128"/>
              <a:gd name="connsiteX9" fmla="*/ 2209538 w 4419600"/>
              <a:gd name="connsiteY9" fmla="*/ 0 h 5246128"/>
              <a:gd name="connsiteX0" fmla="*/ 2209538 w 4419600"/>
              <a:gd name="connsiteY0" fmla="*/ 0 h 5246128"/>
              <a:gd name="connsiteX1" fmla="*/ 2210062 w 4419600"/>
              <a:gd name="connsiteY1" fmla="*/ 0 h 5246128"/>
              <a:gd name="connsiteX2" fmla="*/ 4419600 w 4419600"/>
              <a:gd name="connsiteY2" fmla="*/ 2209541 h 5246128"/>
              <a:gd name="connsiteX3" fmla="*/ 4419600 w 4419600"/>
              <a:gd name="connsiteY3" fmla="*/ 5246128 h 5246128"/>
              <a:gd name="connsiteX4" fmla="*/ 0 w 4419600"/>
              <a:gd name="connsiteY4" fmla="*/ 5246128 h 5246128"/>
              <a:gd name="connsiteX5" fmla="*/ 0 w 4419600"/>
              <a:gd name="connsiteY5" fmla="*/ 4975131 h 5246128"/>
              <a:gd name="connsiteX6" fmla="*/ 0 w 4419600"/>
              <a:gd name="connsiteY6" fmla="*/ 2480538 h 5246128"/>
              <a:gd name="connsiteX7" fmla="*/ 0 w 4419600"/>
              <a:gd name="connsiteY7" fmla="*/ 2209541 h 5246128"/>
              <a:gd name="connsiteX8" fmla="*/ 2209538 w 4419600"/>
              <a:gd name="connsiteY8" fmla="*/ 0 h 5246128"/>
              <a:gd name="connsiteX0" fmla="*/ 2209538 w 4419600"/>
              <a:gd name="connsiteY0" fmla="*/ 0 h 5246128"/>
              <a:gd name="connsiteX1" fmla="*/ 2210062 w 4419600"/>
              <a:gd name="connsiteY1" fmla="*/ 0 h 5246128"/>
              <a:gd name="connsiteX2" fmla="*/ 4419600 w 4419600"/>
              <a:gd name="connsiteY2" fmla="*/ 2209541 h 5246128"/>
              <a:gd name="connsiteX3" fmla="*/ 4419600 w 4419600"/>
              <a:gd name="connsiteY3" fmla="*/ 5246128 h 5246128"/>
              <a:gd name="connsiteX4" fmla="*/ 0 w 4419600"/>
              <a:gd name="connsiteY4" fmla="*/ 5246128 h 5246128"/>
              <a:gd name="connsiteX5" fmla="*/ 0 w 4419600"/>
              <a:gd name="connsiteY5" fmla="*/ 2480538 h 5246128"/>
              <a:gd name="connsiteX6" fmla="*/ 0 w 4419600"/>
              <a:gd name="connsiteY6" fmla="*/ 2209541 h 5246128"/>
              <a:gd name="connsiteX7" fmla="*/ 2209538 w 4419600"/>
              <a:gd name="connsiteY7" fmla="*/ 0 h 5246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419600" h="5246128">
                <a:moveTo>
                  <a:pt x="2209538" y="0"/>
                </a:moveTo>
                <a:lnTo>
                  <a:pt x="2210062" y="0"/>
                </a:lnTo>
                <a:cubicBezTo>
                  <a:pt x="3430375" y="0"/>
                  <a:pt x="4419600" y="989251"/>
                  <a:pt x="4419600" y="2209541"/>
                </a:cubicBezTo>
                <a:lnTo>
                  <a:pt x="4419600" y="5246128"/>
                </a:lnTo>
                <a:lnTo>
                  <a:pt x="0" y="5246128"/>
                </a:lnTo>
                <a:lnTo>
                  <a:pt x="0" y="2480538"/>
                </a:lnTo>
                <a:lnTo>
                  <a:pt x="0" y="2209541"/>
                </a:lnTo>
                <a:cubicBezTo>
                  <a:pt x="0" y="989251"/>
                  <a:pt x="989222" y="0"/>
                  <a:pt x="2209538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E43B26-BFC1-4D17-B6C7-FAE03B673A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50074" y="1799771"/>
            <a:ext cx="3436846" cy="1848491"/>
          </a:xfrm>
        </p:spPr>
        <p:txBody>
          <a:bodyPr anchor="b">
            <a:normAutofit/>
          </a:bodyPr>
          <a:lstStyle/>
          <a:p>
            <a:pPr algn="ctr"/>
            <a:r>
              <a:rPr lang="en-US" dirty="0"/>
              <a:t>More topics for Lab 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0DFD4D-6950-44DF-A4D5-85923A59B9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02773" y="4936376"/>
            <a:ext cx="3531448" cy="847166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January 24, 2022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091899A-6176-48DA-BF9E-4D278C5FBE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039288" y="4316294"/>
            <a:ext cx="1458419" cy="0"/>
          </a:xfrm>
          <a:prstGeom prst="line">
            <a:avLst/>
          </a:prstGeom>
          <a:ln w="1079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9052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1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BB8FC3-32D7-44FB-A3FA-F7DE5CD06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latin typeface="Consolas" panose="020B0609020204030204" pitchFamily="49" charset="0"/>
              </a:rPr>
              <a:t>draw() </a:t>
            </a:r>
            <a:r>
              <a:rPr lang="en-US" dirty="0"/>
              <a:t>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9BF95D-CE5A-40F3-9595-9D80B55CF2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Code that responds to keyboard or mouse input must run continuously</a:t>
            </a:r>
          </a:p>
          <a:p>
            <a:r>
              <a:rPr lang="en-US" dirty="0"/>
              <a:t>That’s what code in the draw() block does: runs from top to bottom, then repeats until you hit “stop” or close the window</a:t>
            </a:r>
          </a:p>
          <a:p>
            <a:r>
              <a:rPr lang="en-US" dirty="0"/>
              <a:t>Each trip through draw() is called a frame</a:t>
            </a:r>
          </a:p>
          <a:p>
            <a:pPr marL="560070" lvl="1" indent="-285750">
              <a:buFont typeface="Arial" panose="020B0604020202020204" pitchFamily="34" charset="0"/>
              <a:buChar char="•"/>
            </a:pPr>
            <a:r>
              <a:rPr lang="en-US" i="0" dirty="0"/>
              <a:t>The framerate is 60 frames per second by default, but this can be changed.</a:t>
            </a:r>
          </a:p>
        </p:txBody>
      </p:sp>
    </p:spTree>
    <p:extLst>
      <p:ext uri="{BB962C8B-B14F-4D97-AF65-F5344CB8AC3E}">
        <p14:creationId xmlns:p14="http://schemas.microsoft.com/office/powerpoint/2010/main" val="1933873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9B9F76-EAB1-4681-A136-A12652B1A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/>
            </a:br>
            <a:r>
              <a:rPr lang="en-US" dirty="0"/>
              <a:t>The </a:t>
            </a:r>
            <a:r>
              <a:rPr lang="en-US" dirty="0">
                <a:latin typeface="Consolas" panose="020B0609020204030204" pitchFamily="49" charset="0"/>
              </a:rPr>
              <a:t>setup()</a:t>
            </a:r>
            <a:r>
              <a:rPr lang="en-US" dirty="0"/>
              <a:t>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A8D4A9-21CA-45A8-88BC-ECE47EC4F1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function runs just ONCE when the program starts</a:t>
            </a:r>
          </a:p>
          <a:p>
            <a:r>
              <a:rPr lang="en-US" dirty="0"/>
              <a:t>Typically, you can use this to define starting values</a:t>
            </a:r>
          </a:p>
          <a:p>
            <a:pPr marL="560070" lvl="1" indent="-285750">
              <a:buFont typeface="Arial" panose="020B0604020202020204" pitchFamily="34" charset="0"/>
              <a:buChar char="•"/>
            </a:pPr>
            <a:r>
              <a:rPr lang="en-US" i="0" dirty="0">
                <a:latin typeface="Consolas" panose="020B0609020204030204" pitchFamily="49" charset="0"/>
              </a:rPr>
              <a:t>size() </a:t>
            </a:r>
            <a:r>
              <a:rPr lang="en-US" i="0" dirty="0"/>
              <a:t>comes first, followed by </a:t>
            </a:r>
            <a:r>
              <a:rPr lang="en-US" i="0" dirty="0">
                <a:latin typeface="Consolas" panose="020B0609020204030204" pitchFamily="49" charset="0"/>
              </a:rPr>
              <a:t>fill()</a:t>
            </a:r>
            <a:r>
              <a:rPr lang="en-US" i="0" dirty="0"/>
              <a:t>, </a:t>
            </a:r>
            <a:r>
              <a:rPr lang="en-US" i="0" dirty="0">
                <a:latin typeface="Consolas" panose="020B0609020204030204" pitchFamily="49" charset="0"/>
              </a:rPr>
              <a:t>stroke()</a:t>
            </a:r>
            <a:r>
              <a:rPr lang="en-US" i="0" dirty="0"/>
              <a:t>, etc.</a:t>
            </a:r>
          </a:p>
        </p:txBody>
      </p:sp>
    </p:spTree>
    <p:extLst>
      <p:ext uri="{BB962C8B-B14F-4D97-AF65-F5344CB8AC3E}">
        <p14:creationId xmlns:p14="http://schemas.microsoft.com/office/powerpoint/2010/main" val="18410044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812A2D-7E49-4F6D-9FF3-23039DB6A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Global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B815EC-CBEC-47B4-B115-35C2AB2D00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variable created inside </a:t>
            </a:r>
            <a:r>
              <a:rPr lang="en-US" dirty="0">
                <a:latin typeface="Consolas" panose="020B0609020204030204" pitchFamily="49" charset="0"/>
              </a:rPr>
              <a:t>setup() </a:t>
            </a:r>
            <a:r>
              <a:rPr lang="en-US" dirty="0"/>
              <a:t>can’t be accessed inside </a:t>
            </a:r>
            <a:r>
              <a:rPr lang="en-US" dirty="0">
                <a:latin typeface="Consolas" panose="020B0609020204030204" pitchFamily="49" charset="0"/>
              </a:rPr>
              <a:t>draw()</a:t>
            </a:r>
            <a:r>
              <a:rPr lang="en-US" dirty="0"/>
              <a:t>, and vice versa</a:t>
            </a:r>
          </a:p>
          <a:p>
            <a:r>
              <a:rPr lang="en-US" dirty="0"/>
              <a:t>We can declare variables first so they can be used anywhere in the program</a:t>
            </a:r>
          </a:p>
          <a:p>
            <a:r>
              <a:rPr lang="en-US" dirty="0"/>
              <a:t>These are called </a:t>
            </a:r>
            <a:r>
              <a:rPr lang="en-US" b="1" dirty="0"/>
              <a:t>global variables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548A36-D563-49AF-B594-4A5026D5DB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4240" y="2981603"/>
            <a:ext cx="4495800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5509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17F13-D2C8-44BB-966F-7A803F119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data types: Booleans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0866B6-804E-43C9-9B2D-AD755DDCCA0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Booleans: true or false</a:t>
            </a:r>
          </a:p>
          <a:p>
            <a:r>
              <a:rPr lang="en-US" dirty="0"/>
              <a:t>Examples:</a:t>
            </a:r>
          </a:p>
          <a:p>
            <a:pPr marL="560070" lvl="1" indent="-285750">
              <a:buFont typeface="Arial" panose="020B0604020202020204" pitchFamily="34" charset="0"/>
              <a:buChar char="•"/>
            </a:pPr>
            <a:r>
              <a:rPr lang="en-US" i="0" dirty="0">
                <a:latin typeface="Consolas" panose="020B0609020204030204" pitchFamily="49" charset="0"/>
              </a:rPr>
              <a:t>mousePressed</a:t>
            </a:r>
          </a:p>
          <a:p>
            <a:pPr marL="560070" lvl="1" indent="-285750">
              <a:buFont typeface="Arial" panose="020B0604020202020204" pitchFamily="34" charset="0"/>
              <a:buChar char="•"/>
            </a:pPr>
            <a:r>
              <a:rPr lang="en-US" i="0" dirty="0">
                <a:latin typeface="Consolas" panose="020B0609020204030204" pitchFamily="49" charset="0"/>
              </a:rPr>
              <a:t>keyPressed</a:t>
            </a:r>
          </a:p>
          <a:p>
            <a:r>
              <a:rPr lang="en-US" dirty="0"/>
              <a:t>Can be used like this: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6F574B4-E370-4A13-B8CC-67EAADEF3B9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Or like this: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434C6A-8FB3-4992-BDC7-82BD94E8D8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7768" y="3562143"/>
            <a:ext cx="2486025" cy="2667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499561B-4F24-46D1-AD2A-5F41C5F7E8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1098" y="2619373"/>
            <a:ext cx="2724150" cy="33623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E98EF9E-78E6-4268-A6C1-7C5DE7B2E058}"/>
              </a:ext>
            </a:extLst>
          </p:cNvPr>
          <p:cNvSpPr txBox="1"/>
          <p:nvPr/>
        </p:nvSpPr>
        <p:spPr>
          <a:xfrm>
            <a:off x="958788" y="4447713"/>
            <a:ext cx="237378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Here, we just have </a:t>
            </a:r>
          </a:p>
          <a:p>
            <a:pPr algn="ctr"/>
            <a:r>
              <a:rPr lang="en-US" sz="1400" dirty="0">
                <a:latin typeface="Consolas" panose="020B0609020204030204" pitchFamily="49" charset="0"/>
              </a:rPr>
              <a:t>if (keyPressed)</a:t>
            </a:r>
          </a:p>
          <a:p>
            <a:r>
              <a:rPr lang="en-US" sz="1400" dirty="0"/>
              <a:t>and Processing interprets that to mean “if </a:t>
            </a:r>
            <a:r>
              <a:rPr lang="en-US" sz="1400" dirty="0">
                <a:latin typeface="Consolas" panose="020B0609020204030204" pitchFamily="49" charset="0"/>
              </a:rPr>
              <a:t>keyPressed</a:t>
            </a:r>
            <a:r>
              <a:rPr lang="en-US" sz="1400" dirty="0"/>
              <a:t> is </a:t>
            </a:r>
            <a:r>
              <a:rPr lang="en-US" sz="1400" dirty="0">
                <a:latin typeface="Consolas" panose="020B0609020204030204" pitchFamily="49" charset="0"/>
              </a:rPr>
              <a:t>true</a:t>
            </a:r>
            <a:r>
              <a:rPr lang="en-US" sz="1400" dirty="0"/>
              <a:t>,” meaning “if a key has been pressed”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CDB363E2-1C4C-406D-9A86-A342E497492E}"/>
              </a:ext>
            </a:extLst>
          </p:cNvPr>
          <p:cNvSpPr/>
          <p:nvPr/>
        </p:nvSpPr>
        <p:spPr>
          <a:xfrm>
            <a:off x="2858610" y="4447713"/>
            <a:ext cx="584277" cy="328473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E996BAF-241D-405D-B91D-14DDD5789536}"/>
              </a:ext>
            </a:extLst>
          </p:cNvPr>
          <p:cNvSpPr txBox="1"/>
          <p:nvPr/>
        </p:nvSpPr>
        <p:spPr>
          <a:xfrm>
            <a:off x="9695249" y="3045041"/>
            <a:ext cx="249675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Here, we have</a:t>
            </a:r>
          </a:p>
          <a:p>
            <a:pPr algn="ctr"/>
            <a:r>
              <a:rPr lang="en-US" sz="1400" dirty="0">
                <a:latin typeface="Consolas" panose="020B0609020204030204" pitchFamily="49" charset="0"/>
              </a:rPr>
              <a:t>if mousePressed == true</a:t>
            </a:r>
          </a:p>
          <a:p>
            <a:r>
              <a:rPr lang="en-US" sz="1400" dirty="0"/>
              <a:t>and Processing interprets that to mean “if </a:t>
            </a:r>
            <a:r>
              <a:rPr lang="en-US" sz="1400" dirty="0">
                <a:latin typeface="Consolas" panose="020B0609020204030204" pitchFamily="49" charset="0"/>
              </a:rPr>
              <a:t>mousePressed</a:t>
            </a:r>
            <a:r>
              <a:rPr lang="en-US" sz="1400" dirty="0"/>
              <a:t> is </a:t>
            </a:r>
            <a:r>
              <a:rPr lang="en-US" sz="1400" dirty="0">
                <a:latin typeface="Consolas" panose="020B0609020204030204" pitchFamily="49" charset="0"/>
              </a:rPr>
              <a:t>true</a:t>
            </a:r>
            <a:r>
              <a:rPr lang="en-US" sz="1400" dirty="0"/>
              <a:t>” meaning “if the mouse button has been pressed”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BE76825-0DEA-43F8-824E-4323968064FA}"/>
              </a:ext>
            </a:extLst>
          </p:cNvPr>
          <p:cNvSpPr txBox="1"/>
          <p:nvPr/>
        </p:nvSpPr>
        <p:spPr>
          <a:xfrm>
            <a:off x="9846870" y="4629323"/>
            <a:ext cx="192645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Either method can be used for </a:t>
            </a:r>
            <a:r>
              <a:rPr lang="en-US" sz="1600" b="1" dirty="0">
                <a:latin typeface="Consolas" panose="020B0609020204030204" pitchFamily="49" charset="0"/>
              </a:rPr>
              <a:t>mousePressed</a:t>
            </a:r>
            <a:r>
              <a:rPr lang="en-US" sz="1600" b="1" dirty="0"/>
              <a:t>, </a:t>
            </a:r>
            <a:r>
              <a:rPr lang="en-US" sz="1600" b="1" dirty="0">
                <a:latin typeface="Consolas" panose="020B0609020204030204" pitchFamily="49" charset="0"/>
              </a:rPr>
              <a:t>keyPressed</a:t>
            </a:r>
            <a:r>
              <a:rPr lang="en-US" sz="1600" b="1" dirty="0"/>
              <a:t>, or any Boolean variable!</a:t>
            </a:r>
          </a:p>
        </p:txBody>
      </p:sp>
      <p:sp>
        <p:nvSpPr>
          <p:cNvPr id="13" name="Arrow: Left 12">
            <a:extLst>
              <a:ext uri="{FF2B5EF4-FFF2-40B4-BE49-F238E27FC236}">
                <a16:creationId xmlns:a16="http://schemas.microsoft.com/office/drawing/2014/main" id="{BB4EBB92-26A1-4289-9112-87E91CF2CBFC}"/>
              </a:ext>
            </a:extLst>
          </p:cNvPr>
          <p:cNvSpPr/>
          <p:nvPr/>
        </p:nvSpPr>
        <p:spPr>
          <a:xfrm>
            <a:off x="9721883" y="2741625"/>
            <a:ext cx="585094" cy="338925"/>
          </a:xfrm>
          <a:prstGeom prst="lef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9592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6F3149-6CA4-4F7A-BD92-7181AAFB7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Other data types: characters and strings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90B414-3BDC-49FB-AD25-A58D882DF93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>
                <a:latin typeface="Consolas" panose="020B0609020204030204" pitchFamily="49" charset="0"/>
              </a:rPr>
              <a:t>char</a:t>
            </a:r>
            <a:r>
              <a:rPr lang="en-US" dirty="0"/>
              <a:t> (short for character) stores any single character (letter, number, symbol)</a:t>
            </a:r>
          </a:p>
          <a:p>
            <a:r>
              <a:rPr lang="en-US" dirty="0"/>
              <a:t>Specified by single quotes</a:t>
            </a:r>
          </a:p>
          <a:p>
            <a:r>
              <a:rPr lang="en-US" dirty="0"/>
              <a:t>Example: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A8BE5F-A96B-41A5-9603-4695D23E6F7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>
                <a:latin typeface="Consolas" panose="020B0609020204030204" pitchFamily="49" charset="0"/>
              </a:rPr>
              <a:t>String</a:t>
            </a:r>
            <a:r>
              <a:rPr lang="en-US" dirty="0"/>
              <a:t> stores text data (can be many characters)</a:t>
            </a:r>
          </a:p>
          <a:p>
            <a:r>
              <a:rPr lang="en-US" dirty="0"/>
              <a:t>Specified by double quotes</a:t>
            </a:r>
          </a:p>
          <a:p>
            <a:r>
              <a:rPr lang="en-US" dirty="0"/>
              <a:t>Example: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CD09991-956C-4BD7-BB1E-20F9D807DF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423" y="3971925"/>
            <a:ext cx="5648325" cy="20859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A7E9B11-A807-4E1E-A49D-D4F57A829D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4683" y="3971925"/>
            <a:ext cx="3019425" cy="5810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BFDB06A-2CF1-43F2-A977-135B20460F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0826" y="4805362"/>
            <a:ext cx="1762125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137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FC37D51-D723-4CE0-815E-3754B7598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Some shortcuts: </a:t>
            </a:r>
            <a:r>
              <a:rPr lang="en-US" dirty="0">
                <a:latin typeface="Consolas" panose="020B0609020204030204" pitchFamily="49" charset="0"/>
              </a:rPr>
              <a:t>+=, -=, *=, /=, ++, --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FD6A6EB-7216-4D60-AD02-AC6403FD97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onsolas" panose="020B0609020204030204" pitchFamily="49" charset="0"/>
              </a:rPr>
              <a:t>x=x+2; </a:t>
            </a:r>
            <a:r>
              <a:rPr lang="en-US" dirty="0">
                <a:latin typeface="Consolas" panose="020B0609020204030204" pitchFamily="49" charset="0"/>
                <a:sym typeface="Wingdings" panose="05000000000000000000" pitchFamily="2" charset="2"/>
              </a:rPr>
              <a:t> x+=2;</a:t>
            </a:r>
          </a:p>
          <a:p>
            <a:r>
              <a:rPr lang="en-US" dirty="0">
                <a:latin typeface="Consolas" panose="020B0609020204030204" pitchFamily="49" charset="0"/>
                <a:sym typeface="Wingdings" panose="05000000000000000000" pitchFamily="2" charset="2"/>
              </a:rPr>
              <a:t>x=x-2;  x-=2;</a:t>
            </a:r>
          </a:p>
          <a:p>
            <a:r>
              <a:rPr lang="en-US" dirty="0">
                <a:latin typeface="Consolas" panose="020B0609020204030204" pitchFamily="49" charset="0"/>
                <a:sym typeface="Wingdings" panose="05000000000000000000" pitchFamily="2" charset="2"/>
              </a:rPr>
              <a:t>x=x*2;  x*=2;</a:t>
            </a:r>
          </a:p>
          <a:p>
            <a:r>
              <a:rPr lang="en-US" dirty="0">
                <a:latin typeface="Consolas" panose="020B0609020204030204" pitchFamily="49" charset="0"/>
                <a:sym typeface="Wingdings" panose="05000000000000000000" pitchFamily="2" charset="2"/>
              </a:rPr>
              <a:t>x=x/2;  x/=2;</a:t>
            </a:r>
          </a:p>
          <a:p>
            <a:r>
              <a:rPr lang="en-US" dirty="0">
                <a:latin typeface="Consolas" panose="020B0609020204030204" pitchFamily="49" charset="0"/>
                <a:sym typeface="Wingdings" panose="05000000000000000000" pitchFamily="2" charset="2"/>
              </a:rPr>
              <a:t>x=x+1;  x++;</a:t>
            </a:r>
          </a:p>
          <a:p>
            <a:r>
              <a:rPr lang="en-US" dirty="0">
                <a:latin typeface="Consolas" panose="020B0609020204030204" pitchFamily="49" charset="0"/>
                <a:sym typeface="Wingdings" panose="05000000000000000000" pitchFamily="2" charset="2"/>
              </a:rPr>
              <a:t>x=x-1;  x--;</a:t>
            </a:r>
          </a:p>
        </p:txBody>
      </p:sp>
    </p:spTree>
    <p:extLst>
      <p:ext uri="{BB962C8B-B14F-4D97-AF65-F5344CB8AC3E}">
        <p14:creationId xmlns:p14="http://schemas.microsoft.com/office/powerpoint/2010/main" val="37196842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9ADC0-C65E-4FF4-98D2-F46D975779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40A290-B057-4402-A6A5-A9BB4C9C30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35636" y="2019303"/>
            <a:ext cx="5007110" cy="3243942"/>
          </a:xfrm>
        </p:spPr>
        <p:txBody>
          <a:bodyPr/>
          <a:lstStyle/>
          <a:p>
            <a:r>
              <a:rPr lang="en-US" dirty="0"/>
              <a:t>Logical AND (&amp;&amp;) operator: both sides must be true for this condition to be true.</a:t>
            </a:r>
          </a:p>
          <a:p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7AA8911C-DC78-4FBB-BD40-227F688936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96000" y="1807029"/>
            <a:ext cx="5031769" cy="3243942"/>
          </a:xfrm>
        </p:spPr>
        <p:txBody>
          <a:bodyPr/>
          <a:lstStyle/>
          <a:p>
            <a:r>
              <a:rPr lang="en-US" dirty="0"/>
              <a:t>Logical OR (||) operator: at least one side must be true for this condition to be true</a:t>
            </a:r>
          </a:p>
          <a:p>
            <a:pPr marL="560070" lvl="1" indent="-285750">
              <a:buFont typeface="Arial" panose="020B0604020202020204" pitchFamily="34" charset="0"/>
              <a:buChar char="•"/>
            </a:pPr>
            <a:r>
              <a:rPr lang="en-US" i="0" dirty="0"/>
              <a:t>Unlike in English where “or” is used to mean just one (“exclusive or”), the || logical operator is still true if both sides are true!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D6CF98A-8C0C-42F4-AAF9-40E21D90C1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5025" y="2950711"/>
            <a:ext cx="3009900" cy="13811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AB889D5-D784-4095-A9FD-BDA2ACE5FE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2579" y="4511790"/>
            <a:ext cx="2295525" cy="5715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ED18973-130C-4648-9069-CFBFBB22A3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1846" y="3641273"/>
            <a:ext cx="3457575" cy="22288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A1826BE-DDB8-41FF-967E-BE72C43EC5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12383" y="5724070"/>
            <a:ext cx="2476500" cy="56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415602"/>
      </p:ext>
    </p:extLst>
  </p:cSld>
  <p:clrMapOvr>
    <a:masterClrMapping/>
  </p:clrMapOvr>
</p:sld>
</file>

<file path=ppt/theme/theme1.xml><?xml version="1.0" encoding="utf-8"?>
<a:theme xmlns:a="http://schemas.openxmlformats.org/drawingml/2006/main" name="VaultVTI">
  <a:themeElements>
    <a:clrScheme name="AnalogousFromRegularSeed_2SEEDS">
      <a:dk1>
        <a:srgbClr val="000000"/>
      </a:dk1>
      <a:lt1>
        <a:srgbClr val="FFFFFF"/>
      </a:lt1>
      <a:dk2>
        <a:srgbClr val="1B1D31"/>
      </a:dk2>
      <a:lt2>
        <a:srgbClr val="F0F1F3"/>
      </a:lt2>
      <a:accent1>
        <a:srgbClr val="C19B2B"/>
      </a:accent1>
      <a:accent2>
        <a:srgbClr val="D36F3D"/>
      </a:accent2>
      <a:accent3>
        <a:srgbClr val="96AB31"/>
      </a:accent3>
      <a:accent4>
        <a:srgbClr val="2B7AC1"/>
      </a:accent4>
      <a:accent5>
        <a:srgbClr val="3D4ED3"/>
      </a:accent5>
      <a:accent6>
        <a:srgbClr val="5B2EC2"/>
      </a:accent6>
      <a:hlink>
        <a:srgbClr val="3F5FBF"/>
      </a:hlink>
      <a:folHlink>
        <a:srgbClr val="7F7F7F"/>
      </a:folHlink>
    </a:clrScheme>
    <a:fontScheme name="Custom 5">
      <a:majorFont>
        <a:latin typeface="Georgia Pro Light"/>
        <a:ea typeface=""/>
        <a:cs typeface=""/>
      </a:majorFont>
      <a:minorFont>
        <a:latin typeface="Georgia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ultVTI" id="{144E1EB0-F9F9-4F8D-8264-A2820BA0C47A}" vid="{3A992A48-7697-4A22-A884-B4A11E6218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247</TotalTime>
  <Words>428</Words>
  <Application>Microsoft Office PowerPoint</Application>
  <PresentationFormat>Widescreen</PresentationFormat>
  <Paragraphs>47</Paragraphs>
  <Slides>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Consolas</vt:lpstr>
      <vt:lpstr>Georgia Pro Light</vt:lpstr>
      <vt:lpstr>VaultVTI</vt:lpstr>
      <vt:lpstr>More topics for Lab 2</vt:lpstr>
      <vt:lpstr>The draw() function</vt:lpstr>
      <vt:lpstr> The setup() function</vt:lpstr>
      <vt:lpstr>Global Variables</vt:lpstr>
      <vt:lpstr>Other data types: Booleans</vt:lpstr>
      <vt:lpstr>Other data types: characters and strings</vt:lpstr>
      <vt:lpstr>Some shortcuts: +=, -=, *=, /=, ++, --</vt:lpstr>
      <vt:lpstr>Comparisons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More topics for Lab 2</dc:title>
  <dc:creator>Colin Campbell</dc:creator>
  <cp:lastModifiedBy>Colin Campbell</cp:lastModifiedBy>
  <cp:revision>5</cp:revision>
  <dcterms:created xsi:type="dcterms:W3CDTF">2022-01-20T18:55:43Z</dcterms:created>
  <dcterms:modified xsi:type="dcterms:W3CDTF">2022-01-23T16:58:47Z</dcterms:modified>
</cp:coreProperties>
</file>